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5" r:id="rId3"/>
    <p:sldId id="256" r:id="rId4"/>
    <p:sldId id="262" r:id="rId5"/>
    <p:sldId id="258" r:id="rId6"/>
    <p:sldId id="261" r:id="rId7"/>
    <p:sldId id="263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EAFA"/>
    <a:srgbClr val="D6F6FA"/>
    <a:srgbClr val="F6F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8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1A98D-D706-43FB-9FD2-3C1F9FE41056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C8A54-FE94-4374-9DA5-622084DA7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9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C8A54-FE94-4374-9DA5-622084DA71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47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69057"/>
      </p:ext>
    </p:extLst>
  </p:cSld>
  <p:clrMapOvr>
    <a:masterClrMapping/>
  </p:clrMapOvr>
  <p:transition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41961"/>
      </p:ext>
    </p:extLst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96721"/>
      </p:ext>
    </p:extLst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77080"/>
      </p:ext>
    </p:extLst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28533"/>
      </p:ext>
    </p:extLst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08166"/>
      </p:ext>
    </p:extLst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35826"/>
      </p:ext>
    </p:extLst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352731"/>
      </p:ext>
    </p:extLst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66296"/>
      </p:ext>
    </p:extLst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3723"/>
      </p:ext>
    </p:extLst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82365"/>
      </p:ext>
    </p:extLst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E1DC6-A795-4E8F-8DF3-AAA8387611F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6C46D-269F-4728-B374-22B879E15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 dir="in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brentkigner@gmx.a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514600"/>
            <a:ext cx="8839200" cy="1447799"/>
          </a:xfr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600" dirty="0"/>
              <a:t>Attacking student misconceptions: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 </a:t>
            </a:r>
            <a:r>
              <a:rPr lang="en-US" sz="3600" dirty="0"/>
              <a:t>framework for teaching opportunity </a:t>
            </a:r>
            <a:r>
              <a:rPr lang="en-US" sz="3600" dirty="0" smtClean="0"/>
              <a:t>cost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5486400"/>
            <a:ext cx="6400800" cy="990600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Brent Kigner</a:t>
            </a:r>
          </a:p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AEEE, Freiburg, 8 October 2021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0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543800" cy="884238"/>
          </a:xfrm>
        </p:spPr>
        <p:txBody>
          <a:bodyPr>
            <a:normAutofit/>
          </a:bodyPr>
          <a:lstStyle/>
          <a:p>
            <a:r>
              <a:rPr lang="en-US" b="1" i="1" dirty="0">
                <a:latin typeface="Perpetua" panose="02020502060401020303" pitchFamily="18" charset="0"/>
              </a:rPr>
              <a:t>Please help</a:t>
            </a:r>
            <a:r>
              <a:rPr lang="en-US" b="1" i="1" dirty="0" smtClean="0">
                <a:latin typeface="Perpetua" panose="02020502060401020303" pitchFamily="18" charset="0"/>
              </a:rPr>
              <a:t>!</a:t>
            </a:r>
            <a:endParaRPr lang="en-US" b="1" dirty="0">
              <a:latin typeface="Perpetua" panose="02020502060401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381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Perpetua" panose="02020502060401020303" pitchFamily="18" charset="0"/>
              </a:rPr>
              <a:t>I </a:t>
            </a:r>
            <a:r>
              <a:rPr lang="en-US" sz="2200" dirty="0" smtClean="0">
                <a:latin typeface="Perpetua" panose="02020502060401020303" pitchFamily="18" charset="0"/>
              </a:rPr>
              <a:t>want </a:t>
            </a:r>
            <a:r>
              <a:rPr lang="en-US" sz="2200" dirty="0">
                <a:latin typeface="Perpetua" panose="02020502060401020303" pitchFamily="18" charset="0"/>
              </a:rPr>
              <a:t>to compile a list of misconceptions that students bring to their economics courses.  I plan to put the list on the AEEE website or build a workshop around it at the next conference (or both</a:t>
            </a:r>
            <a:r>
              <a:rPr lang="en-US" sz="2200" dirty="0" smtClean="0">
                <a:latin typeface="Perpetua" panose="02020502060401020303" pitchFamily="18" charset="0"/>
              </a:rPr>
              <a:t>).</a:t>
            </a:r>
          </a:p>
          <a:p>
            <a:pPr marL="0" indent="0">
              <a:buNone/>
            </a:pPr>
            <a:endParaRPr lang="en-US" sz="2200" dirty="0">
              <a:latin typeface="Perpetua" panose="02020502060401020303" pitchFamily="18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Perpetua" panose="02020502060401020303" pitchFamily="18" charset="0"/>
              </a:rPr>
              <a:t>So </a:t>
            </a:r>
            <a:r>
              <a:rPr lang="en-US" sz="2200" dirty="0">
                <a:latin typeface="Perpetua" panose="02020502060401020303" pitchFamily="18" charset="0"/>
              </a:rPr>
              <a:t>if any occur to </a:t>
            </a:r>
            <a:r>
              <a:rPr lang="en-US" sz="2200" dirty="0" smtClean="0">
                <a:latin typeface="Perpetua" panose="02020502060401020303" pitchFamily="18" charset="0"/>
              </a:rPr>
              <a:t>you – now or while teaching in the coming year – please </a:t>
            </a:r>
            <a:r>
              <a:rPr lang="en-US" sz="2200" dirty="0">
                <a:latin typeface="Perpetua" panose="02020502060401020303" pitchFamily="18" charset="0"/>
              </a:rPr>
              <a:t>send them to </a:t>
            </a:r>
            <a:r>
              <a:rPr lang="en-US" sz="2200" u="sng" dirty="0">
                <a:latin typeface="Perpetua" panose="02020502060401020303" pitchFamily="18" charset="0"/>
                <a:hlinkClick r:id="rId2"/>
              </a:rPr>
              <a:t>brentkigner@gmx.at</a:t>
            </a:r>
            <a:r>
              <a:rPr lang="en-US" sz="2200" dirty="0">
                <a:latin typeface="Perpetua" panose="02020502060401020303" pitchFamily="18" charset="0"/>
              </a:rPr>
              <a:t>.  </a:t>
            </a:r>
            <a:endParaRPr lang="en-US" sz="2200" dirty="0" smtClean="0">
              <a:latin typeface="Perpetua" panose="02020502060401020303" pitchFamily="18" charset="0"/>
            </a:endParaRPr>
          </a:p>
          <a:p>
            <a:pPr marL="0" indent="0">
              <a:buNone/>
            </a:pPr>
            <a:endParaRPr lang="en-US" sz="2200" dirty="0" smtClean="0">
              <a:latin typeface="Perpetua" panose="02020502060401020303" pitchFamily="18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Perpetua" panose="02020502060401020303" pitchFamily="18" charset="0"/>
              </a:rPr>
              <a:t>Feel </a:t>
            </a:r>
            <a:r>
              <a:rPr lang="en-US" sz="2200" dirty="0">
                <a:latin typeface="Perpetua" panose="02020502060401020303" pitchFamily="18" charset="0"/>
              </a:rPr>
              <a:t>free to add </a:t>
            </a:r>
            <a:r>
              <a:rPr lang="en-US" sz="2200" dirty="0" smtClean="0">
                <a:latin typeface="Perpetua" panose="02020502060401020303" pitchFamily="18" charset="0"/>
              </a:rPr>
              <a:t>specific </a:t>
            </a:r>
            <a:r>
              <a:rPr lang="en-US" sz="2200" dirty="0">
                <a:latin typeface="Perpetua" panose="02020502060401020303" pitchFamily="18" charset="0"/>
              </a:rPr>
              <a:t>suggestions about how to attack </a:t>
            </a:r>
            <a:r>
              <a:rPr lang="en-US" sz="2200" dirty="0" smtClean="0">
                <a:latin typeface="Perpetua" panose="02020502060401020303" pitchFamily="18" charset="0"/>
              </a:rPr>
              <a:t>the </a:t>
            </a:r>
            <a:r>
              <a:rPr lang="en-US" sz="2200" dirty="0">
                <a:latin typeface="Perpetua" panose="02020502060401020303" pitchFamily="18" charset="0"/>
              </a:rPr>
              <a:t>misconceptions, but that isn’t necessary</a:t>
            </a:r>
            <a:r>
              <a:rPr lang="en-US" sz="2200" dirty="0" smtClean="0">
                <a:latin typeface="Perpetua" panose="02020502060401020303" pitchFamily="18" charset="0"/>
              </a:rPr>
              <a:t>.  And </a:t>
            </a:r>
            <a:r>
              <a:rPr lang="en-US" sz="2200" dirty="0">
                <a:latin typeface="Perpetua" panose="02020502060401020303" pitchFamily="18" charset="0"/>
              </a:rPr>
              <a:t>maybe you have colleagues who would like to contribute, too.</a:t>
            </a:r>
          </a:p>
          <a:p>
            <a:endParaRPr lang="en-US" sz="2200" dirty="0">
              <a:latin typeface="Perpetua" panose="02020502060401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63906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95" y="628486"/>
            <a:ext cx="8863553" cy="1524000"/>
          </a:xfr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It’s </a:t>
            </a:r>
            <a:r>
              <a:rPr lang="en-US" sz="3200" b="1" dirty="0"/>
              <a:t>not what you don't know that gets you into trouble.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b="1" dirty="0"/>
              <a:t>It's what you know for sure that just isn't so</a:t>
            </a:r>
            <a:r>
              <a:rPr lang="en-US" sz="3200" b="1" dirty="0" smtClean="0"/>
              <a:t>.</a:t>
            </a: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>  </a:t>
            </a:r>
            <a:r>
              <a:rPr lang="en-US" sz="2700" b="1" i="1" dirty="0"/>
              <a:t>– Mark </a:t>
            </a:r>
            <a:r>
              <a:rPr lang="en-US" sz="2700" b="1" i="1" dirty="0" smtClean="0"/>
              <a:t>Twain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399" y="3673337"/>
            <a:ext cx="4267200" cy="8382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2200" dirty="0">
                <a:solidFill>
                  <a:schemeClr val="tx1"/>
                </a:solidFill>
              </a:rPr>
              <a:t>U</a:t>
            </a:r>
            <a:r>
              <a:rPr lang="en-US" sz="2200" dirty="0" smtClean="0">
                <a:solidFill>
                  <a:schemeClr val="tx1"/>
                </a:solidFill>
              </a:rPr>
              <a:t>nlearning the wrong stuff is more important than learning new stuff.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3404" y="76200"/>
            <a:ext cx="2263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>
                <a:solidFill>
                  <a:srgbClr val="002060"/>
                </a:solidFill>
              </a:rPr>
              <a:t>Motivation:</a:t>
            </a:r>
            <a:endParaRPr lang="en-US" sz="2200" i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banner freeuse stock illustration big image png - brain clip art PNG image  with transparent background | TOP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9" r="6720"/>
          <a:stretch/>
        </p:blipFill>
        <p:spPr bwMode="auto">
          <a:xfrm>
            <a:off x="5372100" y="2438401"/>
            <a:ext cx="3517546" cy="426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be 4"/>
          <p:cNvSpPr/>
          <p:nvPr/>
        </p:nvSpPr>
        <p:spPr>
          <a:xfrm>
            <a:off x="5715000" y="4268769"/>
            <a:ext cx="1151546" cy="762000"/>
          </a:xfrm>
          <a:prstGeom prst="cub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learn for test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ube 9"/>
          <p:cNvSpPr/>
          <p:nvPr/>
        </p:nvSpPr>
        <p:spPr>
          <a:xfrm>
            <a:off x="7391400" y="4268769"/>
            <a:ext cx="1075346" cy="762000"/>
          </a:xfrm>
          <a:prstGeom prst="cub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Truth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24500" y="3926062"/>
            <a:ext cx="153254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x</a:t>
            </a:r>
            <a:endParaRPr lang="en-U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1424872" y="4663951"/>
            <a:ext cx="3276600" cy="939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 smtClean="0">
                <a:solidFill>
                  <a:srgbClr val="FF0000"/>
                </a:solidFill>
              </a:rPr>
              <a:t>The problem:</a:t>
            </a:r>
          </a:p>
          <a:p>
            <a:pPr algn="l"/>
            <a:r>
              <a:rPr lang="en-US" sz="1800" dirty="0" smtClean="0">
                <a:solidFill>
                  <a:srgbClr val="FF0000"/>
                </a:solidFill>
              </a:rPr>
              <a:t>New stuff doesn’t automatically replace the wrong stuff.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119995" y="3926062"/>
            <a:ext cx="293409" cy="26670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91281" y="5798760"/>
            <a:ext cx="4267200" cy="838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200" dirty="0" smtClean="0">
                <a:solidFill>
                  <a:schemeClr val="tx1"/>
                </a:solidFill>
              </a:rPr>
              <a:t>We need to identify and attack the misconceptions directly.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119995" y="6055091"/>
            <a:ext cx="293409" cy="26670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4701472" y="5030769"/>
            <a:ext cx="354233" cy="278638"/>
          </a:xfrm>
          <a:prstGeom prst="rightArrow">
            <a:avLst>
              <a:gd name="adj1" fmla="val 50000"/>
              <a:gd name="adj2" fmla="val 57059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9550" y="2438401"/>
            <a:ext cx="50482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i="1" dirty="0" smtClean="0">
                <a:solidFill>
                  <a:srgbClr val="002060"/>
                </a:solidFill>
              </a:rPr>
              <a:t>Key difference between economics and other subjects: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Students come to economics already knowing a lot.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And most of it is wrong.*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2088956" y="4991597"/>
            <a:ext cx="6836904" cy="1414568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* David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</a:rPr>
              <a:t>Leiser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and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</a:rPr>
              <a:t>Yhonatan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</a:rPr>
              <a:t>Shemesh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</a:rPr>
              <a:t>How We Misunderstand     </a:t>
            </a:r>
            <a:endParaRPr lang="en-US" i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i="1" dirty="0" smtClean="0">
                <a:solidFill>
                  <a:schemeClr val="bg2">
                    <a:lumMod val="25000"/>
                  </a:schemeClr>
                </a:solidFill>
              </a:rPr>
              <a:t>   Economics 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</a:rPr>
              <a:t>and Why it </a:t>
            </a:r>
            <a:r>
              <a:rPr lang="en-US" i="1" dirty="0" smtClean="0">
                <a:solidFill>
                  <a:schemeClr val="bg2">
                    <a:lumMod val="25000"/>
                  </a:schemeClr>
                </a:solidFill>
              </a:rPr>
              <a:t>Matters: The Psychology of Bias,       </a:t>
            </a:r>
            <a:endParaRPr lang="en-US" i="1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i="1" dirty="0" smtClean="0">
                <a:solidFill>
                  <a:schemeClr val="bg2">
                    <a:lumMod val="25000"/>
                  </a:schemeClr>
                </a:solidFill>
              </a:rPr>
              <a:t>   Distortion and Conspiracy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(2018):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“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This is the first book to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  explain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why people usually misunderstand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economic phenomena.”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4260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5" grpId="0" animBg="1"/>
      <p:bldP spid="10" grpId="0" animBg="1"/>
      <p:bldP spid="8" grpId="0"/>
      <p:bldP spid="15" grpId="0"/>
      <p:bldP spid="13" grpId="0" animBg="1"/>
      <p:bldP spid="14" grpId="0" uiExpand="1" build="p" animBg="1"/>
      <p:bldP spid="16" grpId="0" animBg="1"/>
      <p:bldP spid="17" grpId="0" animBg="1"/>
      <p:bldP spid="7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143000"/>
          </a:xfrm>
          <a:solidFill>
            <a:srgbClr val="F6FBD5"/>
          </a:solidFill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sz="2400" dirty="0" smtClean="0"/>
              <a:t>For example,</a:t>
            </a:r>
            <a:br>
              <a:rPr lang="en-US" sz="2400" dirty="0" smtClean="0"/>
            </a:br>
            <a:r>
              <a:rPr lang="en-US" sz="2400" dirty="0" smtClean="0"/>
              <a:t>many students believe</a:t>
            </a:r>
            <a:br>
              <a:rPr lang="en-US" sz="2400" dirty="0" smtClean="0"/>
            </a:br>
            <a:r>
              <a:rPr lang="en-US" sz="2400" dirty="0" smtClean="0"/>
              <a:t>societies face the </a:t>
            </a:r>
            <a:r>
              <a:rPr lang="en-US" sz="2700" b="1" dirty="0" smtClean="0">
                <a:solidFill>
                  <a:srgbClr val="002060"/>
                </a:solidFill>
              </a:rPr>
              <a:t>OPPOSITE</a:t>
            </a:r>
            <a:r>
              <a:rPr lang="en-US" sz="2400" dirty="0" smtClean="0"/>
              <a:t> of opportunity cost.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0143" y="3200400"/>
            <a:ext cx="7315200" cy="8382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Will that change the student’s belief?</a:t>
            </a:r>
          </a:p>
          <a:p>
            <a:r>
              <a:rPr lang="en-US" sz="400" dirty="0" smtClean="0">
                <a:solidFill>
                  <a:srgbClr val="FF0000"/>
                </a:solidFill>
              </a:rPr>
              <a:t>	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Of course </a:t>
            </a:r>
            <a:r>
              <a:rPr lang="en-US" sz="2000" dirty="0" smtClean="0">
                <a:solidFill>
                  <a:schemeClr val="tx1"/>
                </a:solidFill>
              </a:rPr>
              <a:t>not (even though opportunity cost is the key to both).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2124075"/>
            <a:ext cx="6022157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900" i="1" dirty="0" smtClean="0">
                <a:solidFill>
                  <a:srgbClr val="FF0000"/>
                </a:solidFill>
              </a:rPr>
              <a:t>The standard treatment of opportunity cost is:</a:t>
            </a:r>
          </a:p>
          <a:p>
            <a:r>
              <a:rPr lang="en-US" sz="1900" dirty="0" smtClean="0">
                <a:solidFill>
                  <a:srgbClr val="FF0000"/>
                </a:solidFill>
              </a:rPr>
              <a:t>give a definition and a couple </a:t>
            </a:r>
            <a:r>
              <a:rPr lang="en-US" sz="1900" dirty="0">
                <a:solidFill>
                  <a:srgbClr val="FF0000"/>
                </a:solidFill>
              </a:rPr>
              <a:t>of </a:t>
            </a:r>
            <a:r>
              <a:rPr lang="en-US" sz="1900" dirty="0" smtClean="0">
                <a:solidFill>
                  <a:srgbClr val="FF0000"/>
                </a:solidFill>
              </a:rPr>
              <a:t>examples for </a:t>
            </a:r>
            <a:r>
              <a:rPr lang="en-US" sz="1900" u="sng" dirty="0" smtClean="0">
                <a:solidFill>
                  <a:srgbClr val="FF0000"/>
                </a:solidFill>
              </a:rPr>
              <a:t>individuals</a:t>
            </a:r>
            <a:r>
              <a:rPr lang="en-US" sz="1900" dirty="0" smtClean="0">
                <a:solidFill>
                  <a:srgbClr val="FF0000"/>
                </a:solidFill>
              </a:rPr>
              <a:t>.</a:t>
            </a:r>
            <a:endParaRPr lang="en-US" sz="1900" dirty="0" smtClean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143000" y="5501621"/>
            <a:ext cx="2514600" cy="8350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Should I watch TV 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now (or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do 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homework)?</a:t>
            </a:r>
            <a:endParaRPr lang="en-US" sz="1600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562600" y="5501621"/>
            <a:ext cx="2514600" cy="83505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Should home buyers </a:t>
            </a:r>
            <a:endParaRPr lang="en-US" sz="1600" dirty="0" smtClean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get 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tax breaks?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4960225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For example, does this …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4937971"/>
            <a:ext cx="3371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>
                <a:solidFill>
                  <a:srgbClr val="FF0000"/>
                </a:solidFill>
              </a:rPr>
              <a:t>… help students understand this?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791624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66294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i="1" dirty="0" smtClean="0">
                <a:solidFill>
                  <a:srgbClr val="002060"/>
                </a:solidFill>
              </a:rPr>
              <a:t>Strategy to attack misconceptions includes:</a:t>
            </a:r>
            <a:endParaRPr lang="en-US" sz="3200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848600" cy="2590800"/>
          </a:xfrm>
        </p:spPr>
        <p:txBody>
          <a:bodyPr>
            <a:normAutofit fontScale="62500" lnSpcReduction="20000"/>
          </a:bodyPr>
          <a:lstStyle/>
          <a:p>
            <a:r>
              <a:rPr lang="en-US" sz="3700" dirty="0" smtClean="0"/>
              <a:t>to help learning:</a:t>
            </a:r>
            <a:r>
              <a:rPr lang="en-US" sz="3800" dirty="0" smtClean="0"/>
              <a:t> </a:t>
            </a:r>
            <a:r>
              <a:rPr lang="en-US" sz="4000" dirty="0" smtClean="0"/>
              <a:t>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 	Socratic approach means students learn – and unlearn – better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	</a:t>
            </a:r>
            <a:r>
              <a:rPr lang="en-US" sz="2800" dirty="0" smtClean="0">
                <a:solidFill>
                  <a:srgbClr val="FF0000"/>
                </a:solidFill>
              </a:rPr>
              <a:t>		and internalize better. </a:t>
            </a:r>
          </a:p>
          <a:p>
            <a:pPr marL="0" indent="0">
              <a:buNone/>
            </a:pPr>
            <a:r>
              <a:rPr lang="en-US" sz="2600" dirty="0" smtClean="0"/>
              <a:t>	</a:t>
            </a:r>
            <a:endParaRPr lang="en-US" sz="2600" dirty="0"/>
          </a:p>
          <a:p>
            <a:r>
              <a:rPr lang="en-US" sz="3600" dirty="0" smtClean="0"/>
              <a:t>to provide feedback: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      </a:t>
            </a:r>
            <a:r>
              <a:rPr lang="en-US" sz="2800" dirty="0">
                <a:solidFill>
                  <a:srgbClr val="FF0000"/>
                </a:solidFill>
              </a:rPr>
              <a:t>	</a:t>
            </a:r>
            <a:r>
              <a:rPr lang="en-US" sz="2800" dirty="0" smtClean="0">
                <a:solidFill>
                  <a:srgbClr val="FF0000"/>
                </a:solidFill>
              </a:rPr>
              <a:t>-- questions designed to reveal what is right and wrong,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			</a:t>
            </a:r>
            <a:r>
              <a:rPr lang="en-US" sz="3000" dirty="0" smtClean="0">
                <a:solidFill>
                  <a:srgbClr val="FF0000"/>
                </a:solidFill>
              </a:rPr>
              <a:t>and </a:t>
            </a:r>
            <a:r>
              <a:rPr lang="en-US" sz="3000" dirty="0" smtClean="0">
                <a:solidFill>
                  <a:srgbClr val="002060"/>
                </a:solidFill>
              </a:rPr>
              <a:t>WHY</a:t>
            </a:r>
            <a:r>
              <a:rPr lang="en-US" sz="3000" dirty="0" smtClean="0">
                <a:solidFill>
                  <a:srgbClr val="FF0000"/>
                </a:solidFill>
              </a:rPr>
              <a:t> it is wrong.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	</a:t>
            </a:r>
            <a:r>
              <a:rPr lang="en-US" sz="2800" dirty="0" smtClean="0">
                <a:solidFill>
                  <a:srgbClr val="FF0000"/>
                </a:solidFill>
              </a:rPr>
              <a:t>	→ Course is a dialogue, shaped by the students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46482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B. </a:t>
            </a:r>
            <a:r>
              <a:rPr lang="en-US" sz="2800" dirty="0" smtClean="0"/>
              <a:t>Narrative  approach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1143000"/>
            <a:ext cx="83820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A. </a:t>
            </a:r>
            <a:r>
              <a:rPr lang="en-US" sz="2800" dirty="0" smtClean="0"/>
              <a:t>Plenty of </a:t>
            </a:r>
            <a:r>
              <a:rPr lang="en-US" sz="2800" dirty="0" smtClean="0"/>
              <a:t>questions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4343400"/>
            <a:ext cx="4400548" cy="2031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i="1" dirty="0" smtClean="0">
                <a:solidFill>
                  <a:schemeClr val="accent5">
                    <a:lumMod val="50000"/>
                  </a:schemeClr>
                </a:solidFill>
              </a:rPr>
              <a:t>Usually multiple </a:t>
            </a: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choice with </a:t>
            </a:r>
            <a:r>
              <a:rPr lang="en-US" i="1" dirty="0" smtClean="0">
                <a:solidFill>
                  <a:schemeClr val="accent5">
                    <a:lumMod val="50000"/>
                  </a:schemeClr>
                </a:solidFill>
              </a:rPr>
              <a:t>explanation.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i="1" dirty="0" smtClean="0">
                <a:solidFill>
                  <a:schemeClr val="accent5">
                    <a:lumMod val="50000"/>
                  </a:schemeClr>
                </a:solidFill>
              </a:rPr>
              <a:t>Just for fun – no scoring.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i="1" dirty="0" smtClean="0">
                <a:solidFill>
                  <a:schemeClr val="accent5">
                    <a:lumMod val="50000"/>
                  </a:schemeClr>
                </a:solidFill>
              </a:rPr>
              <a:t>Four steps:</a:t>
            </a:r>
          </a:p>
          <a:p>
            <a:pPr marL="800100" lvl="1" indent="-342900">
              <a:buAutoNum type="arabicPeriod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Each student works individually</a:t>
            </a:r>
          </a:p>
          <a:p>
            <a:pPr marL="800100" lvl="1" indent="-342900">
              <a:buAutoNum type="arabicPeriod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Compare answers with neighbors</a:t>
            </a:r>
          </a:p>
          <a:p>
            <a:pPr marL="800100" lvl="1" indent="-342900">
              <a:buAutoNum type="arabicPeriod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Class “votes” on multiple choice</a:t>
            </a:r>
          </a:p>
          <a:p>
            <a:pPr marL="800100" lvl="1" indent="-342900">
              <a:buAutoNum type="arabicPeriod"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Random student gives explanation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81176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52400"/>
            <a:ext cx="5334000" cy="609600"/>
          </a:xfrm>
        </p:spPr>
        <p:txBody>
          <a:bodyPr>
            <a:normAutofit/>
          </a:bodyPr>
          <a:lstStyle/>
          <a:p>
            <a:pPr algn="l"/>
            <a:r>
              <a:rPr lang="en-US" sz="3200" i="1" dirty="0" smtClean="0">
                <a:solidFill>
                  <a:srgbClr val="002060"/>
                </a:solidFill>
              </a:rPr>
              <a:t>Workshop objectives </a:t>
            </a:r>
            <a:r>
              <a:rPr lang="en-US" sz="1600" i="1" dirty="0">
                <a:solidFill>
                  <a:schemeClr val="accent4">
                    <a:lumMod val="50000"/>
                  </a:schemeClr>
                </a:solidFill>
              </a:rPr>
              <a:t>-- they </a:t>
            </a:r>
            <a:r>
              <a:rPr lang="en-US" sz="1600" i="1" dirty="0" smtClean="0">
                <a:solidFill>
                  <a:schemeClr val="accent4">
                    <a:lumMod val="50000"/>
                  </a:schemeClr>
                </a:solidFill>
              </a:rPr>
              <a:t>overlap</a:t>
            </a:r>
            <a:r>
              <a:rPr lang="en-US" sz="1600" i="1" dirty="0" smtClean="0">
                <a:solidFill>
                  <a:srgbClr val="002060"/>
                </a:solidFill>
              </a:rPr>
              <a:t>:</a:t>
            </a:r>
            <a:endParaRPr lang="en-US" sz="2200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990600"/>
            <a:ext cx="8153400" cy="28194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Make student misconceptions explicit.</a:t>
            </a:r>
          </a:p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	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Suggest ways to attack those misconceptions.</a:t>
            </a:r>
          </a:p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	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Demonstrate narrative approach.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tx1"/>
                </a:solidFill>
              </a:rPr>
              <a:t>Introduce framework for teaching </a:t>
            </a:r>
            <a:r>
              <a:rPr lang="en-US" sz="2200" i="1" dirty="0" smtClean="0">
                <a:solidFill>
                  <a:schemeClr val="tx1"/>
                </a:solidFill>
              </a:rPr>
              <a:t>scarcity</a:t>
            </a:r>
            <a:r>
              <a:rPr lang="en-US" sz="2200" dirty="0" smtClean="0">
                <a:solidFill>
                  <a:schemeClr val="tx1"/>
                </a:solidFill>
              </a:rPr>
              <a:t> and </a:t>
            </a:r>
            <a:r>
              <a:rPr lang="en-US" sz="2200" i="1" dirty="0" smtClean="0">
                <a:solidFill>
                  <a:schemeClr val="tx1"/>
                </a:solidFill>
              </a:rPr>
              <a:t>opportunity cost</a:t>
            </a:r>
          </a:p>
          <a:p>
            <a:pPr algn="l"/>
            <a:r>
              <a:rPr lang="en-US" sz="2200" dirty="0">
                <a:solidFill>
                  <a:schemeClr val="tx1"/>
                </a:solidFill>
              </a:rPr>
              <a:t>	</a:t>
            </a:r>
            <a:r>
              <a:rPr lang="en-US" sz="2200" i="1" dirty="0" smtClean="0">
                <a:solidFill>
                  <a:srgbClr val="FF0000"/>
                </a:solidFill>
              </a:rPr>
              <a:t>Key:</a:t>
            </a:r>
            <a:r>
              <a:rPr lang="en-US" sz="2200" dirty="0" smtClean="0">
                <a:solidFill>
                  <a:srgbClr val="FF0000"/>
                </a:solidFill>
              </a:rPr>
              <a:t>  parallel development at individual and societal levels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7538" y="5018988"/>
            <a:ext cx="5334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i="1" dirty="0" smtClean="0">
                <a:solidFill>
                  <a:srgbClr val="002060"/>
                </a:solidFill>
              </a:rPr>
              <a:t>Workshop methodology:</a:t>
            </a:r>
            <a:endParaRPr lang="en-US" sz="2200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5590" y="5791200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Proceed</a:t>
            </a:r>
            <a:r>
              <a:rPr lang="en-US" sz="2200" dirty="0"/>
              <a:t> </a:t>
            </a:r>
            <a:r>
              <a:rPr lang="en-US" sz="2200" dirty="0" smtClean="0"/>
              <a:t>through </a:t>
            </a:r>
            <a:r>
              <a:rPr lang="en-US" sz="2200" dirty="0"/>
              <a:t>course outline</a:t>
            </a:r>
            <a:r>
              <a:rPr lang="en-US" sz="2200" dirty="0" smtClean="0"/>
              <a:t> from first principles to opportunity cost, highlighting relevant features.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3276600" y="3962400"/>
            <a:ext cx="5105400" cy="830997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Leiser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and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Shemesh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in </a:t>
            </a:r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We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Misunderstand Economics and Why it Matters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“Economists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focus on the aggregate;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non-economists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think 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 individuals.”</a:t>
            </a:r>
          </a:p>
        </p:txBody>
      </p:sp>
    </p:spTree>
    <p:extLst>
      <p:ext uri="{BB962C8B-B14F-4D97-AF65-F5344CB8AC3E}">
        <p14:creationId xmlns:p14="http://schemas.microsoft.com/office/powerpoint/2010/main" val="317413914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1530" y="5181600"/>
            <a:ext cx="5105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002060"/>
                </a:solidFill>
              </a:rPr>
              <a:t>Basic answer obvious?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	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For </a:t>
            </a:r>
            <a:r>
              <a:rPr lang="en-US" sz="2800" dirty="0" smtClean="0">
                <a:solidFill>
                  <a:srgbClr val="FF0000"/>
                </a:solidFill>
              </a:rPr>
              <a:t>students, it is quite difficult.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660" y="228600"/>
            <a:ext cx="88671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2060"/>
                </a:solidFill>
              </a:rPr>
              <a:t>Expect: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Familiar concepts, </a:t>
            </a:r>
            <a:r>
              <a:rPr lang="en-US" sz="2800" dirty="0" smtClean="0">
                <a:solidFill>
                  <a:srgbClr val="002060"/>
                </a:solidFill>
              </a:rPr>
              <a:t>but in a context that explicitly   		responds to student misconceptions</a:t>
            </a:r>
          </a:p>
          <a:p>
            <a:r>
              <a:rPr lang="en-US" sz="2200" dirty="0" smtClean="0"/>
              <a:t>	</a:t>
            </a:r>
          </a:p>
          <a:p>
            <a:r>
              <a:rPr lang="en-US" sz="2200" dirty="0" smtClean="0"/>
              <a:t>When something is too familiar to us, we can forget to make it explicit.</a:t>
            </a:r>
          </a:p>
          <a:p>
            <a:endParaRPr lang="en-US" sz="2200" dirty="0" smtClean="0"/>
          </a:p>
          <a:p>
            <a:r>
              <a:rPr lang="en-US" sz="2200" dirty="0"/>
              <a:t> </a:t>
            </a:r>
            <a:r>
              <a:rPr lang="en-US" sz="2200" dirty="0" smtClean="0"/>
              <a:t>         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  The </a:t>
            </a:r>
            <a:r>
              <a:rPr lang="en-US" sz="2200" dirty="0" smtClean="0">
                <a:solidFill>
                  <a:srgbClr val="FF0000"/>
                </a:solidFill>
              </a:rPr>
              <a:t>gap between us and our students is even bigger than you think.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2020" y="3657600"/>
            <a:ext cx="6976110" cy="1200329"/>
          </a:xfrm>
          <a:prstGeom prst="rect">
            <a:avLst/>
          </a:prstGeom>
          <a:solidFill>
            <a:srgbClr val="D6EAFA">
              <a:alpha val="60784"/>
            </a:srgb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Every year, Austria produces, in total, only about 12% as many goods and services as Germany.  </a:t>
            </a:r>
            <a:endParaRPr lang="en-US" sz="24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4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Why does Austria produce </a:t>
            </a:r>
            <a:r>
              <a:rPr lang="en-US" sz="24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so much </a:t>
            </a:r>
            <a:r>
              <a:rPr lang="en-US" sz="24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less?</a:t>
            </a:r>
            <a:endParaRPr lang="en-US" sz="24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1026" name="Picture 2" descr="Short-Term and Summer Jobs in Germany, Austria and Switzerla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27" t="8594" r="9319" b="13330"/>
          <a:stretch/>
        </p:blipFill>
        <p:spPr bwMode="auto">
          <a:xfrm>
            <a:off x="174156" y="5486399"/>
            <a:ext cx="1022647" cy="1217983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7347" y="3048000"/>
            <a:ext cx="17824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002060"/>
                </a:solidFill>
              </a:rPr>
              <a:t>For example:</a:t>
            </a:r>
          </a:p>
        </p:txBody>
      </p:sp>
    </p:spTree>
    <p:extLst>
      <p:ext uri="{BB962C8B-B14F-4D97-AF65-F5344CB8AC3E}">
        <p14:creationId xmlns:p14="http://schemas.microsoft.com/office/powerpoint/2010/main" val="126849662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990600"/>
          </a:xfr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002060"/>
                </a:solidFill>
              </a:rPr>
              <a:t>Do </a:t>
            </a:r>
            <a:r>
              <a:rPr lang="en-US" dirty="0" smtClean="0">
                <a:solidFill>
                  <a:srgbClr val="FF0000"/>
                </a:solidFill>
              </a:rPr>
              <a:t>YOU</a:t>
            </a:r>
            <a:r>
              <a:rPr lang="en-US" sz="3000" dirty="0" smtClean="0">
                <a:solidFill>
                  <a:srgbClr val="002060"/>
                </a:solidFill>
              </a:rPr>
              <a:t> know what opportunity cost is?</a:t>
            </a:r>
            <a:endParaRPr lang="en-US" sz="3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391400" cy="2971800"/>
          </a:xfrm>
          <a:solidFill>
            <a:schemeClr val="accent5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You are a Parisian taxi driver who earns €50 for a day’s work. You have been offered a one-day ticket to the French Open for €40. As a tennis fan, you value the experience at €100. 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7030A0"/>
                </a:solidFill>
                <a:latin typeface="Palatino Linotype" panose="02040502050505030304" pitchFamily="18" charset="0"/>
              </a:rPr>
              <a:t>The opportunity cost of the day at the Open is: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7030A0"/>
                </a:solidFill>
                <a:latin typeface="Palatino Linotype" panose="02040502050505030304" pitchFamily="18" charset="0"/>
              </a:rPr>
              <a:t> 		____   €40.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  <a:latin typeface="Palatino Linotype" panose="02040502050505030304" pitchFamily="18" charset="0"/>
              </a:rPr>
              <a:t>		____   </a:t>
            </a:r>
            <a:r>
              <a:rPr lang="en-US" sz="2000" dirty="0" smtClean="0">
                <a:solidFill>
                  <a:srgbClr val="7030A0"/>
                </a:solidFill>
                <a:latin typeface="Palatino Linotype" panose="02040502050505030304" pitchFamily="18" charset="0"/>
              </a:rPr>
              <a:t>€50.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  <a:latin typeface="Palatino Linotype" panose="02040502050505030304" pitchFamily="18" charset="0"/>
              </a:rPr>
              <a:t>		____   </a:t>
            </a:r>
            <a:r>
              <a:rPr lang="en-US" sz="2000" dirty="0" smtClean="0">
                <a:solidFill>
                  <a:srgbClr val="7030A0"/>
                </a:solidFill>
                <a:latin typeface="Palatino Linotype" panose="02040502050505030304" pitchFamily="18" charset="0"/>
              </a:rPr>
              <a:t>€90</a:t>
            </a:r>
            <a:r>
              <a:rPr lang="en-US" sz="2000" dirty="0">
                <a:solidFill>
                  <a:srgbClr val="7030A0"/>
                </a:solidFill>
                <a:latin typeface="Palatino Linotype" panose="0204050205050503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5105400"/>
            <a:ext cx="876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The problem: </a:t>
            </a:r>
          </a:p>
          <a:p>
            <a:r>
              <a:rPr lang="en-US" i="1" dirty="0" smtClean="0"/>
              <a:t>When people talk about opportunity cost, they are not always talking about the same thing.  Some sources define opportunity cost as just the implicit cost (</a:t>
            </a:r>
            <a:r>
              <a:rPr lang="en-US" i="1" dirty="0"/>
              <a:t>€50</a:t>
            </a:r>
            <a:r>
              <a:rPr lang="en-US" i="1" dirty="0" smtClean="0"/>
              <a:t>) and others define it as the total – explicit plus implicit – cost </a:t>
            </a:r>
            <a:r>
              <a:rPr lang="en-US" i="1" dirty="0"/>
              <a:t> (</a:t>
            </a:r>
            <a:r>
              <a:rPr lang="en-US" i="1" dirty="0" smtClean="0"/>
              <a:t>€90).  (I prefer to use </a:t>
            </a:r>
            <a:r>
              <a:rPr lang="en-US" i="1" dirty="0"/>
              <a:t>€</a:t>
            </a:r>
            <a:r>
              <a:rPr lang="en-US" i="1" dirty="0" smtClean="0"/>
              <a:t>90 because that is what I would have to give up if I go to the Open.)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73605551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047999"/>
            <a:ext cx="601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smtClean="0">
                <a:solidFill>
                  <a:srgbClr val="002060"/>
                </a:solidFill>
              </a:rPr>
              <a:t>Let’s get started …</a:t>
            </a:r>
            <a:endParaRPr lang="en-US" sz="4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27038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5345</TotalTime>
  <Words>589</Words>
  <Application>Microsoft Office PowerPoint</Application>
  <PresentationFormat>On-screen Show (4:3)</PresentationFormat>
  <Paragraphs>88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Attacking student misconceptions:  a framework for teaching opportunity cost</vt:lpstr>
      <vt:lpstr>Please help!</vt:lpstr>
      <vt:lpstr>It’s not what you don't know that gets you into trouble.  It's what you know for sure that just isn't so.   – Mark Twain</vt:lpstr>
      <vt:lpstr>For example, many students believe societies face the OPPOSITE of opportunity cost.</vt:lpstr>
      <vt:lpstr>Strategy to attack misconceptions includes:</vt:lpstr>
      <vt:lpstr>Workshop objectives -- they overlap:</vt:lpstr>
      <vt:lpstr>PowerPoint Presentation</vt:lpstr>
      <vt:lpstr>Do YOU know what opportunity cost is?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It’s not what you don't know that gets you into trouble.  It's what you know for sure that just isn't so.   – Mark Twain</dc:title>
  <dc:creator>Brent Kigner</dc:creator>
  <cp:lastModifiedBy>Brent Kigner</cp:lastModifiedBy>
  <cp:revision>141</cp:revision>
  <dcterms:created xsi:type="dcterms:W3CDTF">2021-10-01T06:28:44Z</dcterms:created>
  <dcterms:modified xsi:type="dcterms:W3CDTF">2021-10-14T15:04:09Z</dcterms:modified>
</cp:coreProperties>
</file>